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87" r:id="rId2"/>
    <p:sldId id="271" r:id="rId3"/>
    <p:sldId id="310" r:id="rId4"/>
    <p:sldId id="334" r:id="rId5"/>
    <p:sldId id="343" r:id="rId6"/>
    <p:sldId id="314" r:id="rId7"/>
    <p:sldId id="320" r:id="rId8"/>
    <p:sldId id="326" r:id="rId9"/>
    <p:sldId id="316" r:id="rId10"/>
    <p:sldId id="321" r:id="rId11"/>
    <p:sldId id="322" r:id="rId12"/>
    <p:sldId id="327" r:id="rId13"/>
    <p:sldId id="333" r:id="rId14"/>
    <p:sldId id="323" r:id="rId15"/>
    <p:sldId id="317" r:id="rId16"/>
    <p:sldId id="319" r:id="rId17"/>
    <p:sldId id="335" r:id="rId18"/>
    <p:sldId id="341" r:id="rId19"/>
    <p:sldId id="318" r:id="rId20"/>
    <p:sldId id="336" r:id="rId21"/>
    <p:sldId id="337" r:id="rId22"/>
    <p:sldId id="338" r:id="rId23"/>
    <p:sldId id="342" r:id="rId24"/>
    <p:sldId id="331" r:id="rId25"/>
    <p:sldId id="339" r:id="rId26"/>
    <p:sldId id="340"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6252" autoAdjust="0"/>
  </p:normalViewPr>
  <p:slideViewPr>
    <p:cSldViewPr snapToGrid="0" snapToObjects="1">
      <p:cViewPr varScale="1">
        <p:scale>
          <a:sx n="78" d="100"/>
          <a:sy n="78" d="100"/>
        </p:scale>
        <p:origin x="96" y="686"/>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2023/7/10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24</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7/10/2023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1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59.svg"/><Relationship Id="rId4" Type="http://schemas.openxmlformats.org/officeDocument/2006/relationships/image" Target="../media/image6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6.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6.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9.png"/><Relationship Id="rId7"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emf"/><Relationship Id="rId7" Type="http://schemas.openxmlformats.org/officeDocument/2006/relationships/image" Target="../media/image26.sv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91.png"/><Relationship Id="rId7" Type="http://schemas.openxmlformats.org/officeDocument/2006/relationships/image" Target="../media/image58.png"/><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36.bin"/><Relationship Id="rId3" Type="http://schemas.openxmlformats.org/officeDocument/2006/relationships/image" Target="../media/image58.png"/><Relationship Id="rId7" Type="http://schemas.openxmlformats.org/officeDocument/2006/relationships/oleObject" Target="../embeddings/oleObject33.bin"/><Relationship Id="rId12" Type="http://schemas.openxmlformats.org/officeDocument/2006/relationships/image" Target="../media/image101.wmf"/><Relationship Id="rId2" Type="http://schemas.openxmlformats.org/officeDocument/2006/relationships/notesSlide" Target="../notesSlides/notesSlide2.xml"/><Relationship Id="rId16"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59.svg"/><Relationship Id="rId9" Type="http://schemas.openxmlformats.org/officeDocument/2006/relationships/oleObject" Target="../embeddings/oleObject34.bin"/><Relationship Id="rId14" Type="http://schemas.openxmlformats.org/officeDocument/2006/relationships/image" Target="../media/image102.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没有</a:t>
            </a:r>
            <a:r>
              <a:rPr lang="en-US" altLang="zh-CN" sz="2800" b="1" dirty="0">
                <a:solidFill>
                  <a:srgbClr val="0000FF"/>
                </a:solidFill>
                <a:latin typeface="微软雅黑" panose="020B0503020204020204" pitchFamily="34" charset="-122"/>
                <a:ea typeface="微软雅黑" panose="020B0503020204020204" pitchFamily="34" charset="-122"/>
              </a:rPr>
              <a:t>A3</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低轨小偏心率（近圆）轨道</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A4</a:t>
            </a:r>
            <a:r>
              <a:rPr lang="zh-CN" altLang="en-US" sz="2400" b="1" dirty="0">
                <a:solidFill>
                  <a:srgbClr val="0000FF"/>
                </a:solidFill>
                <a:latin typeface="微软雅黑" panose="020B0503020204020204" pitchFamily="34" charset="-122"/>
                <a:ea typeface="微软雅黑" panose="020B0503020204020204" pitchFamily="34" charset="-122"/>
              </a:rPr>
              <a:t>项比</a:t>
            </a:r>
            <a:r>
              <a:rPr lang="en-US" altLang="zh-CN" sz="2400" b="1" dirty="0">
                <a:solidFill>
                  <a:srgbClr val="0000FF"/>
                </a:solidFill>
                <a:latin typeface="微软雅黑" panose="020B0503020204020204" pitchFamily="34" charset="-122"/>
                <a:ea typeface="微软雅黑" panose="020B0503020204020204" pitchFamily="34" charset="-122"/>
              </a:rPr>
              <a:t>A3</a:t>
            </a:r>
            <a:r>
              <a:rPr lang="zh-CN" altLang="en-US" sz="2400" b="1" dirty="0">
                <a:solidFill>
                  <a:srgbClr val="0000FF"/>
                </a:solidFill>
                <a:latin typeface="微软雅黑" panose="020B0503020204020204" pitchFamily="34" charset="-122"/>
                <a:ea typeface="微软雅黑" panose="020B0503020204020204" pitchFamily="34" charset="-122"/>
              </a:rPr>
              <a:t>项高一阶</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b="1" i="1" dirty="0">
                <a:solidFill>
                  <a:srgbClr val="0000FF"/>
                </a:solidFill>
                <a:latin typeface="微软雅黑" panose="020B0503020204020204" pitchFamily="34" charset="-122"/>
                <a:ea typeface="微软雅黑" panose="020B0503020204020204" pitchFamily="34" charset="-122"/>
              </a:rPr>
              <a:t>M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虽然</a:t>
            </a:r>
            <a:r>
              <a:rPr lang="en-US" altLang="zh-CN" sz="2400" b="1" i="1" dirty="0">
                <a:solidFill>
                  <a:srgbClr val="0000FF"/>
                </a:solidFill>
                <a:latin typeface="微软雅黑" panose="020B0503020204020204" pitchFamily="34" charset="-122"/>
                <a:ea typeface="微软雅黑" panose="020B0503020204020204" pitchFamily="34" charset="-122"/>
              </a:rPr>
              <a:t>J</a:t>
            </a:r>
            <a:r>
              <a:rPr lang="en-US" altLang="zh-CN" sz="2400" b="1" baseline="-25000" dirty="0">
                <a:solidFill>
                  <a:srgbClr val="0000FF"/>
                </a:solidFill>
                <a:latin typeface="微软雅黑" panose="020B0503020204020204" pitchFamily="34" charset="-122"/>
                <a:ea typeface="微软雅黑" panose="020B0503020204020204" pitchFamily="34" charset="-122"/>
              </a:rPr>
              <a:t>22</a:t>
            </a:r>
            <a:r>
              <a:rPr lang="zh-CN" altLang="en-US" sz="2400" b="1" dirty="0">
                <a:solidFill>
                  <a:srgbClr val="0000FF"/>
                </a:solidFill>
                <a:latin typeface="微软雅黑" panose="020B0503020204020204" pitchFamily="34" charset="-122"/>
                <a:ea typeface="微软雅黑" panose="020B0503020204020204" pitchFamily="34" charset="-122"/>
              </a:rPr>
              <a:t>项全是短周期项，但同步轨道卫星受</a:t>
            </a:r>
            <a:r>
              <a:rPr lang="en-US" altLang="zh-CN" sz="2400" b="1" i="1" dirty="0">
                <a:solidFill>
                  <a:srgbClr val="0000FF"/>
                </a:solidFill>
                <a:latin typeface="微软雅黑" panose="020B0503020204020204" pitchFamily="34" charset="-122"/>
                <a:ea typeface="微软雅黑" panose="020B0503020204020204" pitchFamily="34" charset="-122"/>
              </a:rPr>
              <a:t>J</a:t>
            </a:r>
            <a:r>
              <a:rPr lang="en-US" altLang="zh-CN" sz="2400" b="1" baseline="-25000" dirty="0">
                <a:solidFill>
                  <a:srgbClr val="0000FF"/>
                </a:solidFill>
                <a:latin typeface="微软雅黑" panose="020B0503020204020204" pitchFamily="34" charset="-122"/>
                <a:ea typeface="微软雅黑" panose="020B0503020204020204" pitchFamily="34" charset="-122"/>
              </a:rPr>
              <a:t>22</a:t>
            </a:r>
            <a:r>
              <a:rPr lang="zh-CN" altLang="en-US" sz="2400" b="1" dirty="0">
                <a:solidFill>
                  <a:srgbClr val="0000FF"/>
                </a:solidFill>
                <a:latin typeface="微软雅黑" panose="020B0503020204020204" pitchFamily="34" charset="-122"/>
                <a:ea typeface="微软雅黑" panose="020B0503020204020204" pitchFamily="34" charset="-122"/>
              </a:rPr>
              <a:t>项的</a:t>
            </a:r>
            <a:r>
              <a:rPr lang="zh-CN" altLang="en-US" sz="2400" b="1" dirty="0">
                <a:solidFill>
                  <a:srgbClr val="FF0000"/>
                </a:solidFill>
                <a:latin typeface="微软雅黑" panose="020B0503020204020204" pitchFamily="34" charset="-122"/>
                <a:ea typeface="微软雅黑" panose="020B0503020204020204" pitchFamily="34" charset="-122"/>
              </a:rPr>
              <a:t>长周期</a:t>
            </a:r>
            <a:r>
              <a:rPr lang="zh-CN" altLang="en-US" sz="2400" b="1" dirty="0">
                <a:solidFill>
                  <a:srgbClr val="0000FF"/>
                </a:solidFill>
                <a:latin typeface="微软雅黑" panose="020B0503020204020204" pitchFamily="34" charset="-122"/>
                <a:ea typeface="微软雅黑" panose="020B0503020204020204" pitchFamily="34" charset="-122"/>
              </a:rPr>
              <a:t>影响</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10</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5196058"/>
            <a:ext cx="4132443" cy="1246047"/>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R=1.5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en-US" altLang="zh-CN" sz="1800" b="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b="1" dirty="0">
                <a:solidFill>
                  <a:srgbClr val="0000FF"/>
                </a:solidFill>
                <a:latin typeface="微软雅黑" panose="020B0503020204020204" pitchFamily="34" charset="-122"/>
                <a:ea typeface="微软雅黑" panose="020B0503020204020204" pitchFamily="34" charset="-122"/>
              </a:rPr>
              <a:t>B</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524221403"/>
              </p:ext>
            </p:extLst>
          </p:nvPr>
        </p:nvGraphicFramePr>
        <p:xfrm>
          <a:off x="1206071" y="2200161"/>
          <a:ext cx="6863040" cy="806400"/>
        </p:xfrm>
        <a:graphic>
          <a:graphicData uri="http://schemas.openxmlformats.org/presentationml/2006/ole">
            <mc:AlternateContent xmlns:mc="http://schemas.openxmlformats.org/markup-compatibility/2006">
              <mc:Choice xmlns:v="urn:schemas-microsoft-com:vml" Requires="v">
                <p:oleObj name="AxMath" r:id="rId5" imgW="3431520" imgH="403200" progId="Equation.AxMath">
                  <p:embed/>
                </p:oleObj>
              </mc:Choice>
              <mc:Fallback>
                <p:oleObj name="AxMath" r:id="rId5" imgW="343152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06071" y="2200161"/>
                        <a:ext cx="6863040" cy="8064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030209930"/>
              </p:ext>
            </p:extLst>
          </p:nvPr>
        </p:nvGraphicFramePr>
        <p:xfrm>
          <a:off x="1206071" y="3569774"/>
          <a:ext cx="4995360" cy="708480"/>
        </p:xfrm>
        <a:graphic>
          <a:graphicData uri="http://schemas.openxmlformats.org/presentationml/2006/ole">
            <mc:AlternateContent xmlns:mc="http://schemas.openxmlformats.org/markup-compatibility/2006">
              <mc:Choice xmlns:v="urn:schemas-microsoft-com:vml" Requires="v">
                <p:oleObj name="AxMath" r:id="rId7" imgW="2497680" imgH="354240" progId="Equation.AxMath">
                  <p:embed/>
                </p:oleObj>
              </mc:Choice>
              <mc:Fallback>
                <p:oleObj name="AxMath" r:id="rId7" imgW="249768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06071" y="3569774"/>
                        <a:ext cx="4995360" cy="70848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4152415722"/>
              </p:ext>
            </p:extLst>
          </p:nvPr>
        </p:nvGraphicFramePr>
        <p:xfrm>
          <a:off x="1206070" y="4151797"/>
          <a:ext cx="7857360" cy="806400"/>
        </p:xfrm>
        <a:graphic>
          <a:graphicData uri="http://schemas.openxmlformats.org/presentationml/2006/ole">
            <mc:AlternateContent xmlns:mc="http://schemas.openxmlformats.org/markup-compatibility/2006">
              <mc:Choice xmlns:v="urn:schemas-microsoft-com:vml" Requires="v">
                <p:oleObj name="AxMath" r:id="rId9" imgW="3928680" imgH="403200" progId="Equation.AxMath">
                  <p:embed/>
                </p:oleObj>
              </mc:Choice>
              <mc:Fallback>
                <p:oleObj name="AxMath" r:id="rId9" imgW="392868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06070" y="4151797"/>
                        <a:ext cx="7857360" cy="8064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80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b="1" dirty="0">
                <a:solidFill>
                  <a:schemeClr val="tx1"/>
                </a:solidFill>
                <a:latin typeface="微软雅黑" panose="020B0503020204020204" pitchFamily="34" charset="-122"/>
                <a:ea typeface="微软雅黑" panose="020B0503020204020204" pitchFamily="34" charset="-122"/>
                <a:sym typeface="+mn-ea"/>
              </a:rPr>
              <a:t>6</a:t>
            </a:r>
            <a:r>
              <a:rPr lang="zh-CN" altLang="en-US"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1600"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sz="1600" b="1" dirty="0">
                <a:solidFill>
                  <a:schemeClr val="tx1"/>
                </a:solidFill>
                <a:latin typeface="微软雅黑" panose="020B0503020204020204" pitchFamily="34" charset="-122"/>
                <a:ea typeface="微软雅黑" panose="020B0503020204020204" pitchFamily="34" charset="-122"/>
                <a:sym typeface="+mn-ea"/>
              </a:rPr>
              <a:t>——</a:t>
            </a:r>
            <a:r>
              <a:rPr lang="zh-CN" altLang="en-US" sz="1600"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83908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，重新比较数值方法和分析方法的计算结果。你的程序会给出怎样的答案？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2950975807"/>
              </p:ext>
            </p:extLst>
          </p:nvPr>
        </p:nvGraphicFramePr>
        <p:xfrm>
          <a:off x="8353155" y="382688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353155" y="382688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43397280"/>
              </p:ext>
            </p:extLst>
          </p:nvPr>
        </p:nvGraphicFramePr>
        <p:xfrm>
          <a:off x="3568675" y="3986419"/>
          <a:ext cx="2694548" cy="618713"/>
        </p:xfrm>
        <a:graphic>
          <a:graphicData uri="http://schemas.openxmlformats.org/presentationml/2006/ole">
            <mc:AlternateContent xmlns:mc="http://schemas.openxmlformats.org/markup-compatibility/2006">
              <mc:Choice xmlns:v="urn:schemas-microsoft-com:vml" Requires="v">
                <p:oleObj name="AxMath" r:id="rId14" imgW="1751760" imgH="403200" progId="Equation.AxMath">
                  <p:embed/>
                </p:oleObj>
              </mc:Choice>
              <mc:Fallback>
                <p:oleObj name="AxMath" r:id="rId14" imgW="175176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68675" y="3986419"/>
                        <a:ext cx="2694548" cy="618713"/>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34001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633299661"/>
              </p:ext>
            </p:extLst>
          </p:nvPr>
        </p:nvGraphicFramePr>
        <p:xfrm>
          <a:off x="2067235" y="1746022"/>
          <a:ext cx="6409440" cy="806400"/>
        </p:xfrm>
        <a:graphic>
          <a:graphicData uri="http://schemas.openxmlformats.org/presentationml/2006/ole">
            <mc:AlternateContent xmlns:mc="http://schemas.openxmlformats.org/markup-compatibility/2006">
              <mc:Choice xmlns:v="urn:schemas-microsoft-com:vml" Requires="v">
                <p:oleObj name="AxMath" r:id="rId4" imgW="3204720" imgH="403200" progId="Equation.AxMath">
                  <p:embed/>
                </p:oleObj>
              </mc:Choice>
              <mc:Fallback>
                <p:oleObj name="AxMath" r:id="rId4" imgW="320472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67235" y="1746022"/>
                        <a:ext cx="6409440" cy="8064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3490002879"/>
              </p:ext>
            </p:extLst>
          </p:nvPr>
        </p:nvGraphicFramePr>
        <p:xfrm>
          <a:off x="6448012" y="1488661"/>
          <a:ext cx="5643452" cy="706702"/>
        </p:xfrm>
        <a:graphic>
          <a:graphicData uri="http://schemas.openxmlformats.org/presentationml/2006/ole">
            <mc:AlternateContent xmlns:mc="http://schemas.openxmlformats.org/markup-compatibility/2006">
              <mc:Choice xmlns:v="urn:schemas-microsoft-com:vml" Requires="v">
                <p:oleObj name="AxMath" r:id="rId2" imgW="3204720" imgH="403200" progId="Equation.AxMath">
                  <p:embed/>
                </p:oleObj>
              </mc:Choice>
              <mc:Fallback>
                <p:oleObj name="AxMath" r:id="rId2" imgW="320472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48012" y="1488661"/>
                        <a:ext cx="5643452" cy="70670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2996704046"/>
              </p:ext>
            </p:extLst>
          </p:nvPr>
        </p:nvGraphicFramePr>
        <p:xfrm>
          <a:off x="7894341" y="2161546"/>
          <a:ext cx="3082754" cy="473591"/>
        </p:xfrm>
        <a:graphic>
          <a:graphicData uri="http://schemas.openxmlformats.org/presentationml/2006/ole">
            <mc:AlternateContent xmlns:mc="http://schemas.openxmlformats.org/markup-compatibility/2006">
              <mc:Choice xmlns:v="urn:schemas-microsoft-com:vml" Requires="v">
                <p:oleObj name="AxMath" r:id="rId6" imgW="1663560" imgH="255240" progId="Equation.AxMath">
                  <p:embed/>
                </p:oleObj>
              </mc:Choice>
              <mc:Fallback>
                <p:oleObj name="AxMath" r:id="rId6" imgW="1663560" imgH="25524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894341" y="2161546"/>
                        <a:ext cx="3082754" cy="473591"/>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不显含  </a:t>
            </a:r>
            <a:r>
              <a:rPr lang="en-US" altLang="zh-CN" sz="2000" b="1" i="1" dirty="0">
                <a:solidFill>
                  <a:srgbClr val="FF0000"/>
                </a:solidFill>
                <a:latin typeface="微软雅黑" panose="020B0503020204020204" pitchFamily="34" charset="-122"/>
                <a:ea typeface="微软雅黑" panose="020B0503020204020204" pitchFamily="34" charset="-122"/>
              </a:rPr>
              <a:t>t</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和 </a:t>
            </a:r>
            <a:r>
              <a:rPr lang="en-US" altLang="zh-CN" sz="2000" b="1" i="1" dirty="0">
                <a:solidFill>
                  <a:srgbClr val="FF0000"/>
                </a:solidFill>
                <a:latin typeface="微软雅黑" panose="020B0503020204020204" pitchFamily="34" charset="-122"/>
                <a:ea typeface="微软雅黑" panose="020B0503020204020204" pitchFamily="34" charset="-122"/>
              </a:rPr>
              <a:t>Ω</a:t>
            </a:r>
            <a:endParaRPr lang="zh-CN" sz="2000" b="1" i="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501904" y="4280326"/>
            <a:ext cx="3374680" cy="400110"/>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b="1" i="1" dirty="0">
                <a:latin typeface="微软雅黑" panose="020B0503020204020204" pitchFamily="34" charset="-122"/>
                <a:ea typeface="微软雅黑" panose="020B0503020204020204" pitchFamily="34" charset="-122"/>
              </a:rPr>
              <a:t>M </a:t>
            </a:r>
            <a:r>
              <a:rPr lang="zh-CN" altLang="en-US" sz="1600" b="1" dirty="0">
                <a:latin typeface="微软雅黑" panose="020B0503020204020204" pitchFamily="34" charset="-122"/>
                <a:ea typeface="微软雅黑" panose="020B0503020204020204" pitchFamily="34" charset="-122"/>
              </a:rPr>
              <a:t>和</a:t>
            </a:r>
            <a:r>
              <a:rPr lang="en-US" altLang="zh-CN" sz="1600" b="1" i="1" dirty="0">
                <a:latin typeface="微软雅黑" panose="020B0503020204020204" pitchFamily="34" charset="-122"/>
                <a:ea typeface="微软雅黑" panose="020B0503020204020204" pitchFamily="34" charset="-122"/>
              </a:rPr>
              <a:t>ω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43522</TotalTime>
  <Words>1704</Words>
  <Application>Microsoft Office PowerPoint</Application>
  <PresentationFormat>宽屏</PresentationFormat>
  <Paragraphs>334</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等线</vt:lpstr>
      <vt:lpstr>华文行楷</vt:lpstr>
      <vt:lpstr>微软雅黑</vt:lpstr>
      <vt:lpstr>Arial</vt:lpstr>
      <vt:lpstr>Calibri</vt:lpstr>
      <vt:lpstr>Cambria Math</vt:lpstr>
      <vt:lpstr>Times New Roman</vt:lpstr>
      <vt:lpstr>Wingdings</vt:lpstr>
      <vt:lpstr>数学物理科学部 模板</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346</cp:revision>
  <dcterms:created xsi:type="dcterms:W3CDTF">2022-10-24T14:28:29Z</dcterms:created>
  <dcterms:modified xsi:type="dcterms:W3CDTF">2023-07-21T03:30:05Z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